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88" r:id="rId2"/>
    <p:sldId id="482" r:id="rId3"/>
    <p:sldId id="489" r:id="rId4"/>
    <p:sldId id="490" r:id="rId5"/>
    <p:sldId id="491" r:id="rId6"/>
    <p:sldId id="492" r:id="rId7"/>
    <p:sldId id="493" r:id="rId8"/>
  </p:sldIdLst>
  <p:sldSz cx="12192000" cy="6858000"/>
  <p:notesSz cx="7104063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2112"/>
    <a:srgbClr val="660033"/>
    <a:srgbClr val="2E3671"/>
    <a:srgbClr val="1999F1"/>
    <a:srgbClr val="0098F1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7" y="3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600" dirty="0" err="1"/>
              <a:t>Demandas</a:t>
            </a:r>
            <a:r>
              <a:rPr lang="en-US" sz="1600" dirty="0"/>
              <a:t> </a:t>
            </a:r>
            <a:r>
              <a:rPr lang="en-US" sz="1600" dirty="0" err="1"/>
              <a:t>por</a:t>
            </a:r>
            <a:r>
              <a:rPr lang="en-US" sz="1600" dirty="0"/>
              <a:t> canal de </a:t>
            </a:r>
            <a:r>
              <a:rPr lang="en-US" sz="1600" dirty="0" err="1"/>
              <a:t>comunicação</a:t>
            </a: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Plan1!$A$2:$A$7</c:f>
              <c:strCache>
                <c:ptCount val="6"/>
                <c:pt idx="0">
                  <c:v>E-mail</c:v>
                </c:pt>
                <c:pt idx="1">
                  <c:v>Telefone</c:v>
                </c:pt>
                <c:pt idx="2">
                  <c:v>RDR BACEN</c:v>
                </c:pt>
                <c:pt idx="3">
                  <c:v>Redes Sociais</c:v>
                </c:pt>
                <c:pt idx="4">
                  <c:v>Reclame Aqui</c:v>
                </c:pt>
                <c:pt idx="5">
                  <c:v>Outros</c:v>
                </c:pt>
              </c:strCache>
            </c:strRef>
          </c:cat>
          <c:val>
            <c:numRef>
              <c:f>Plan1!$B$2:$B$7</c:f>
              <c:numCache>
                <c:formatCode>General</c:formatCode>
                <c:ptCount val="6"/>
                <c:pt idx="0">
                  <c:v>5</c:v>
                </c:pt>
                <c:pt idx="1">
                  <c:v>0</c:v>
                </c:pt>
                <c:pt idx="2">
                  <c:v>11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2112679984"/>
        <c:axId val="-2112666928"/>
      </c:barChart>
      <c:catAx>
        <c:axId val="-2112679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12666928"/>
        <c:crosses val="autoZero"/>
        <c:auto val="1"/>
        <c:lblAlgn val="ctr"/>
        <c:lblOffset val="100"/>
        <c:noMultiLvlLbl val="0"/>
      </c:catAx>
      <c:valAx>
        <c:axId val="-2112666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12679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pt-BR" sz="1600" dirty="0"/>
              <a:t>Demandas por critério de avaliação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Plan1!$C$1</c:f>
              <c:strCache>
                <c:ptCount val="1"/>
                <c:pt idx="0">
                  <c:v>PROCEDENTE SOLUCIONADA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Plan1!$A$2:$A$7</c:f>
              <c:numCache>
                <c:formatCode>mmm\-yy</c:formatCode>
                <c:ptCount val="6"/>
                <c:pt idx="0">
                  <c:v>45108</c:v>
                </c:pt>
                <c:pt idx="1">
                  <c:v>45139</c:v>
                </c:pt>
                <c:pt idx="2">
                  <c:v>45170</c:v>
                </c:pt>
                <c:pt idx="3">
                  <c:v>45200</c:v>
                </c:pt>
                <c:pt idx="4">
                  <c:v>45231</c:v>
                </c:pt>
                <c:pt idx="5">
                  <c:v>45261</c:v>
                </c:pt>
              </c:numCache>
            </c:numRef>
          </c:cat>
          <c:val>
            <c:numRef>
              <c:f>Plan1!$C$2:$C$7</c:f>
              <c:numCache>
                <c:formatCode>General</c:formatCode>
                <c:ptCount val="6"/>
                <c:pt idx="0">
                  <c:v>0</c:v>
                </c:pt>
                <c:pt idx="1">
                  <c:v>6</c:v>
                </c:pt>
                <c:pt idx="2">
                  <c:v>4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ser>
          <c:idx val="2"/>
          <c:order val="1"/>
          <c:tx>
            <c:strRef>
              <c:f>Plan1!$D$1</c:f>
              <c:strCache>
                <c:ptCount val="1"/>
                <c:pt idx="0">
                  <c:v>IMPROCEDENTE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Plan1!$A$2:$A$7</c:f>
              <c:numCache>
                <c:formatCode>mmm\-yy</c:formatCode>
                <c:ptCount val="6"/>
                <c:pt idx="0">
                  <c:v>45108</c:v>
                </c:pt>
                <c:pt idx="1">
                  <c:v>45139</c:v>
                </c:pt>
                <c:pt idx="2">
                  <c:v>45170</c:v>
                </c:pt>
                <c:pt idx="3">
                  <c:v>45200</c:v>
                </c:pt>
                <c:pt idx="4">
                  <c:v>45231</c:v>
                </c:pt>
                <c:pt idx="5">
                  <c:v>45261</c:v>
                </c:pt>
              </c:numCache>
            </c:numRef>
          </c:cat>
          <c:val>
            <c:numRef>
              <c:f>Plan1!$D$2:$D$7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3</c:v>
                </c:pt>
              </c:numCache>
            </c:numRef>
          </c:val>
        </c:ser>
        <c:ser>
          <c:idx val="3"/>
          <c:order val="2"/>
          <c:tx>
            <c:strRef>
              <c:f>Plan1!$E$1</c:f>
              <c:strCache>
                <c:ptCount val="1"/>
                <c:pt idx="0">
                  <c:v>PROCEDENTE NÃO SOLUCIONADA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Plan1!$A$2:$A$7</c:f>
              <c:numCache>
                <c:formatCode>mmm\-yy</c:formatCode>
                <c:ptCount val="6"/>
                <c:pt idx="0">
                  <c:v>45108</c:v>
                </c:pt>
                <c:pt idx="1">
                  <c:v>45139</c:v>
                </c:pt>
                <c:pt idx="2">
                  <c:v>45170</c:v>
                </c:pt>
                <c:pt idx="3">
                  <c:v>45200</c:v>
                </c:pt>
                <c:pt idx="4">
                  <c:v>45231</c:v>
                </c:pt>
                <c:pt idx="5">
                  <c:v>45261</c:v>
                </c:pt>
              </c:numCache>
            </c:numRef>
          </c:cat>
          <c:val>
            <c:numRef>
              <c:f>Plan1!$E$2:$E$7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0"/>
          <c:order val="3"/>
          <c:tx>
            <c:strRef>
              <c:f>Plan1!$B$1</c:f>
              <c:strCache>
                <c:ptCount val="1"/>
                <c:pt idx="0">
                  <c:v>EM ATENDIMENTO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Plan1!$A$2:$A$7</c:f>
              <c:numCache>
                <c:formatCode>mmm\-yy</c:formatCode>
                <c:ptCount val="6"/>
                <c:pt idx="0">
                  <c:v>45108</c:v>
                </c:pt>
                <c:pt idx="1">
                  <c:v>45139</c:v>
                </c:pt>
                <c:pt idx="2">
                  <c:v>45170</c:v>
                </c:pt>
                <c:pt idx="3">
                  <c:v>45200</c:v>
                </c:pt>
                <c:pt idx="4">
                  <c:v>45231</c:v>
                </c:pt>
                <c:pt idx="5">
                  <c:v>45261</c:v>
                </c:pt>
              </c:numCache>
            </c:numRef>
          </c:cat>
          <c:val>
            <c:numRef>
              <c:f>Plan1!$B$2:$B$7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962925296"/>
        <c:axId val="-1962926384"/>
      </c:barChart>
      <c:dateAx>
        <c:axId val="-196292529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62926384"/>
        <c:crosses val="autoZero"/>
        <c:auto val="1"/>
        <c:lblOffset val="100"/>
        <c:baseTimeUnit val="months"/>
      </c:dateAx>
      <c:valAx>
        <c:axId val="-1962926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62925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600" dirty="0" err="1"/>
              <a:t>Demandas</a:t>
            </a:r>
            <a:r>
              <a:rPr lang="en-US" sz="1600" dirty="0"/>
              <a:t> </a:t>
            </a:r>
            <a:r>
              <a:rPr lang="en-US" sz="1600" dirty="0" err="1"/>
              <a:t>por</a:t>
            </a:r>
            <a:r>
              <a:rPr lang="en-US" sz="1600" dirty="0"/>
              <a:t> </a:t>
            </a:r>
            <a:r>
              <a:rPr lang="en-US" sz="1600" dirty="0" err="1"/>
              <a:t>região</a:t>
            </a:r>
            <a:endParaRPr lang="en-US" sz="1600" dirty="0"/>
          </a:p>
        </c:rich>
      </c:tx>
      <c:layout>
        <c:manualLayout>
          <c:xMode val="edge"/>
          <c:yMode val="edge"/>
          <c:x val="0.29579565809910335"/>
          <c:y val="3.10211073802552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Plan1!$A$2:$A$11</c:f>
              <c:strCache>
                <c:ptCount val="10"/>
                <c:pt idx="0">
                  <c:v>AC</c:v>
                </c:pt>
                <c:pt idx="1">
                  <c:v>ES</c:v>
                </c:pt>
                <c:pt idx="2">
                  <c:v>GO</c:v>
                </c:pt>
                <c:pt idx="3">
                  <c:v>MS</c:v>
                </c:pt>
                <c:pt idx="4">
                  <c:v>MT</c:v>
                </c:pt>
                <c:pt idx="5">
                  <c:v>SP</c:v>
                </c:pt>
                <c:pt idx="6">
                  <c:v>MG</c:v>
                </c:pt>
                <c:pt idx="7">
                  <c:v>RO</c:v>
                </c:pt>
                <c:pt idx="8">
                  <c:v>BA</c:v>
                </c:pt>
                <c:pt idx="9">
                  <c:v>RJ</c:v>
                </c:pt>
              </c:strCache>
            </c:strRef>
          </c:cat>
          <c:val>
            <c:numRef>
              <c:f>Plan1!$B$2:$B$11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2112676176"/>
        <c:axId val="-2112680528"/>
      </c:barChart>
      <c:catAx>
        <c:axId val="-211267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12680528"/>
        <c:crosses val="autoZero"/>
        <c:auto val="1"/>
        <c:lblAlgn val="ctr"/>
        <c:lblOffset val="100"/>
        <c:noMultiLvlLbl val="0"/>
      </c:catAx>
      <c:valAx>
        <c:axId val="-2112680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12676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600" dirty="0" err="1"/>
              <a:t>Demandas</a:t>
            </a:r>
            <a:r>
              <a:rPr lang="en-US" sz="1600" dirty="0"/>
              <a:t> </a:t>
            </a:r>
            <a:r>
              <a:rPr lang="en-US" sz="1600" dirty="0" err="1"/>
              <a:t>por</a:t>
            </a:r>
            <a:r>
              <a:rPr lang="en-US" sz="1600" dirty="0"/>
              <a:t> </a:t>
            </a:r>
            <a:r>
              <a:rPr lang="en-US" sz="1600" dirty="0" err="1"/>
              <a:t>competência</a:t>
            </a: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Plan1!$A$2:$A$4</c:f>
              <c:strCache>
                <c:ptCount val="3"/>
                <c:pt idx="0">
                  <c:v>Reclamação</c:v>
                </c:pt>
                <c:pt idx="1">
                  <c:v>Elogio</c:v>
                </c:pt>
                <c:pt idx="2">
                  <c:v>Informação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15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2112672912"/>
        <c:axId val="-2112670192"/>
      </c:barChart>
      <c:catAx>
        <c:axId val="-211267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12670192"/>
        <c:crosses val="autoZero"/>
        <c:auto val="1"/>
        <c:lblAlgn val="ctr"/>
        <c:lblOffset val="100"/>
        <c:noMultiLvlLbl val="0"/>
      </c:catAx>
      <c:valAx>
        <c:axId val="-2112670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1267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42671333533465"/>
          <c:y val="9.922799665648864E-2"/>
          <c:w val="0.87273151140300742"/>
          <c:h val="0.749980846259597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Avaliação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Plan1!$A$2:$A$7</c:f>
              <c:numCache>
                <c:formatCode>mmm\-yy</c:formatCode>
                <c:ptCount val="6"/>
                <c:pt idx="0">
                  <c:v>45108</c:v>
                </c:pt>
                <c:pt idx="1">
                  <c:v>45139</c:v>
                </c:pt>
                <c:pt idx="2">
                  <c:v>45170</c:v>
                </c:pt>
                <c:pt idx="3">
                  <c:v>45200</c:v>
                </c:pt>
                <c:pt idx="4">
                  <c:v>45231</c:v>
                </c:pt>
                <c:pt idx="5">
                  <c:v>45261</c:v>
                </c:pt>
              </c:numCache>
            </c:numRef>
          </c:cat>
          <c:val>
            <c:numRef>
              <c:f>Plan1!$B$2:$B$7</c:f>
              <c:numCache>
                <c:formatCode>General</c:formatCode>
                <c:ptCount val="6"/>
                <c:pt idx="0">
                  <c:v>1</c:v>
                </c:pt>
                <c:pt idx="1">
                  <c:v>6</c:v>
                </c:pt>
                <c:pt idx="2">
                  <c:v>5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Avaliação Respondida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Plan1!$A$2:$A$7</c:f>
              <c:numCache>
                <c:formatCode>mmm\-yy</c:formatCode>
                <c:ptCount val="6"/>
                <c:pt idx="0">
                  <c:v>45108</c:v>
                </c:pt>
                <c:pt idx="1">
                  <c:v>45139</c:v>
                </c:pt>
                <c:pt idx="2">
                  <c:v>45170</c:v>
                </c:pt>
                <c:pt idx="3">
                  <c:v>45200</c:v>
                </c:pt>
                <c:pt idx="4">
                  <c:v>45231</c:v>
                </c:pt>
                <c:pt idx="5">
                  <c:v>45261</c:v>
                </c:pt>
              </c:numCache>
            </c:numRef>
          </c:cat>
          <c:val>
            <c:numRef>
              <c:f>Plan1!$C$2:$C$7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Avaliação Não Respondida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Plan1!$A$2:$A$7</c:f>
              <c:numCache>
                <c:formatCode>mmm\-yy</c:formatCode>
                <c:ptCount val="6"/>
                <c:pt idx="0">
                  <c:v>45108</c:v>
                </c:pt>
                <c:pt idx="1">
                  <c:v>45139</c:v>
                </c:pt>
                <c:pt idx="2">
                  <c:v>45170</c:v>
                </c:pt>
                <c:pt idx="3">
                  <c:v>45200</c:v>
                </c:pt>
                <c:pt idx="4">
                  <c:v>45231</c:v>
                </c:pt>
                <c:pt idx="5">
                  <c:v>45261</c:v>
                </c:pt>
              </c:numCache>
            </c:numRef>
          </c:cat>
          <c:val>
            <c:numRef>
              <c:f>Plan1!$D$2:$D$7</c:f>
              <c:numCache>
                <c:formatCode>General</c:formatCode>
                <c:ptCount val="6"/>
                <c:pt idx="0">
                  <c:v>1</c:v>
                </c:pt>
                <c:pt idx="1">
                  <c:v>5</c:v>
                </c:pt>
                <c:pt idx="2">
                  <c:v>4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2112666384"/>
        <c:axId val="-2112673456"/>
      </c:barChart>
      <c:dateAx>
        <c:axId val="-2112666384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12673456"/>
        <c:crosses val="autoZero"/>
        <c:auto val="1"/>
        <c:lblOffset val="100"/>
        <c:baseTimeUnit val="months"/>
      </c:dateAx>
      <c:valAx>
        <c:axId val="-2112673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112666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E5DC1-579B-4813-9E6C-B456A034EC5D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8592E-02B2-4560-BD0D-C1093C449E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02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0A31EBC-E1B8-4365-B1B3-0AEEF9E745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791081C-2CD3-4E4B-A2E0-0AD80A116F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C160F04-EDCD-430A-ADAE-FEE22012F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1B96-C6E3-47F0-858B-F943FC6093DC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49A55BB7-B660-42C2-B3B4-B3C40C5BA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FAB7C8A-FC6A-4002-A407-872424AFC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0A8F-5F6D-45E9-BBE3-9C2081A634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6245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10C73A1-E928-4E58-ADAB-6381737B1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AAEA08FD-2537-4B31-9D91-2ACB9DD03C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ED1540B-B614-4AC6-A20B-EFBB42687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1B96-C6E3-47F0-858B-F943FC6093DC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373AFB8-3335-4012-9307-EEB1DB5CD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288EE48-3073-4587-88B8-D47FB59AE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0A8F-5F6D-45E9-BBE3-9C2081A634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381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097E76EA-AF26-42D8-A564-2E824815CC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B4645283-FB6A-41AE-A8E0-D50CD3A8F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009E459-38F6-4A4C-907E-034C12AA5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1B96-C6E3-47F0-858B-F943FC6093DC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A0FA3D6-EB4E-48F4-817A-9E8472AD0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04368ED0-4D4E-4FBA-88C0-EB6E27BDB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0A8F-5F6D-45E9-BBE3-9C2081A634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427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479F82-886A-4FCA-8487-06BB493C3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9A663D7-7CC3-40B3-99E0-9A132BAF2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3C849EF-EF52-47F3-8AE1-C94F69161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1B96-C6E3-47F0-858B-F943FC6093DC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B4BEB95-38FF-4F5B-BE18-53AEAD7A9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965CCBA-8303-4C4C-A812-6E3D1914F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0A8F-5F6D-45E9-BBE3-9C2081A634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614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520EED0-9113-4EA3-BFCF-E725A9528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6A0E09C5-20C7-417A-9DF6-73E007EFD4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C63B57F-C622-4B62-8C40-D98830B46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1B96-C6E3-47F0-858B-F943FC6093DC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5A25B7C-F20D-489A-8AB0-0E193136D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1A647AA-241B-45A1-BD4F-F39F9FC02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0A8F-5F6D-45E9-BBE3-9C2081A634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278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54811DF-CA58-46ED-96BC-608B4B35D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3A3AE5C-3025-44CE-AAFF-DD97B74618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D2727DBF-C3A7-4CEF-8D37-7D47FC986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C865AF45-73B3-4CB0-A4F8-CF908184A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1B96-C6E3-47F0-858B-F943FC6093DC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B4727DA4-9F54-4411-8F6D-FA4065E11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700D867E-AEC3-4B8A-817B-0ACCF8BCA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0A8F-5F6D-45E9-BBE3-9C2081A634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189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BB72DF0-B326-4648-B145-54D4BC3BD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C1A5367E-BED3-4C27-A098-B6D6ECEF7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9323C052-34F7-41F1-AC7F-ADFA5676F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C068375F-7BEF-4C26-A93C-CBBEEB430A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8B8C16FC-F728-452C-A179-B80529514A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9FA7F28C-DD7B-44FE-8159-7C9CB374E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1B96-C6E3-47F0-858B-F943FC6093DC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3CA8E866-9794-45AF-B3B5-7431A0C0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35098C97-1499-4107-8491-1CF459132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0A8F-5F6D-45E9-BBE3-9C2081A634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3877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30C2B59-3389-41A5-9394-9F7D9FDBC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AD1CECAF-D7AC-4D5F-AB22-BEE342170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1B96-C6E3-47F0-858B-F943FC6093DC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4C84B3AC-418D-4BD8-8296-70E8DE92E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A3FF43B6-DCB0-4151-B32D-069E2CA26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0A8F-5F6D-45E9-BBE3-9C2081A634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702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6290ABB3-19AF-49F8-92F3-27D2DE764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1B96-C6E3-47F0-858B-F943FC6093DC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8E7A9BD4-12FC-4ED5-80AB-56EA90DD9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DE60E44B-CDBA-47B0-A4F0-5DAFF8CAA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0A8F-5F6D-45E9-BBE3-9C2081A634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5784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B828BF3-C1BD-41A4-A8AA-6C858377B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722EE3F-CFA1-4356-A27F-76D10E331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C0608E86-31C5-4BAA-A809-3DDDFB7A95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9EFFEEEC-0C10-4B42-A8E8-2D3C5C53E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1B96-C6E3-47F0-858B-F943FC6093DC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C44328E2-41BD-4998-968C-FECC362A3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9752C635-7D70-4B71-A697-6009E7518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0A8F-5F6D-45E9-BBE3-9C2081A634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8263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E8A65B0-DB5D-45CA-829E-D0F973522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6694CB25-BC93-4718-A2CB-CE3A0AC0E9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236AE943-6674-4BC4-BE48-0D1F91173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553D09A5-DBF0-44CB-8C7A-2205D9FA7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1B96-C6E3-47F0-858B-F943FC6093DC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84B5E9D8-6736-4F8C-B920-D345F8D7E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D4ABF4C9-8860-4C97-A7A0-8A963ACA6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0A8F-5F6D-45E9-BBE3-9C2081A634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437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11548007-31DF-4EB3-A355-D7060863C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B5731F13-99DF-4FD7-88A4-186020D06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58FB0B9-B56F-4607-B4B2-A45B4F6473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A1B96-C6E3-47F0-858B-F943FC6093DC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B990D7A-E346-4184-8758-0E380FD7A6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FEA90A7-8EBC-4E2C-85BD-18F5776553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50A8F-5F6D-45E9-BBE3-9C2081A634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718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ouvidoria@gazinbank.com.b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E29B653B-2871-4FFD-A284-7B6744FC1D8C}"/>
              </a:ext>
            </a:extLst>
          </p:cNvPr>
          <p:cNvSpPr/>
          <p:nvPr/>
        </p:nvSpPr>
        <p:spPr>
          <a:xfrm>
            <a:off x="277898" y="267462"/>
            <a:ext cx="11655171" cy="6336792"/>
          </a:xfrm>
          <a:prstGeom prst="rect">
            <a:avLst/>
          </a:prstGeom>
          <a:noFill/>
          <a:ln w="190500">
            <a:solidFill>
              <a:schemeClr val="bg1">
                <a:lumMod val="75000"/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1956342"/>
            <a:ext cx="8179359" cy="253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67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371411" y="2120203"/>
            <a:ext cx="7908053" cy="2472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124075" algn="l"/>
              </a:tabLst>
            </a:pPr>
            <a:r>
              <a:rPr lang="pt-BR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RELATÓRIO SEMESTRAL DO </a:t>
            </a:r>
            <a:r>
              <a:rPr lang="pt-BR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DIRETOR DE OUVIDORIA</a:t>
            </a:r>
            <a:endParaRPr lang="pt-BR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124075" algn="l"/>
              </a:tabLst>
            </a:pP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Resolução CMN nº 4.860 de 23 de outubro de 2020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124075" algn="l"/>
              </a:tabLst>
            </a:pPr>
            <a:r>
              <a:rPr lang="pt-B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2º </a:t>
            </a: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semestre de 2023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242" y="5273041"/>
            <a:ext cx="4647249" cy="1228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47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802" y="6084115"/>
            <a:ext cx="2594198" cy="685633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13880" y="0"/>
            <a:ext cx="11421628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pt-BR" sz="16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t-B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INTRODUÇÃO</a:t>
            </a:r>
            <a:endParaRPr lang="pt-BR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t-BR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Ouvidoria da GAZINCRED S.A. – Sociedade de Crédito, Financiamento e Investimento denominada neste documento como “</a:t>
            </a:r>
            <a:r>
              <a:rPr lang="pt-BR" sz="16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GazinBank</a:t>
            </a: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atua no tratamento de reclamações e na utilização de informações, desenvolvendo ações de melhorias nos processos, produtos e serviços prestados, conforme determinação do Conselho Monetário Nacional através da Resolução CMN Nº 4.860, de 23 de outubro de 2020.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demandas de ouvidoria são recebidas através dos canais de comunicação disponibilizados aos clientes e usuários através do site da Instituição e do Grupo Gazin, bem como, através do e-mail </a:t>
            </a:r>
            <a:r>
              <a:rPr lang="pt-BR" sz="16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ouvidoria@gazinbank.com.br</a:t>
            </a: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pela central de atendimento 0800 707 4580 e redes sociais do grupo Gazin. 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demandas são submetidas à avaliação direta da qualidade do atendimento prestado através de instrumento disponibilizado aos clientes após encerramento das mesmas de acordo com o Art. 16 da Resolução CMN Nº 4.860/20.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Não apenas em detrimento ao atendimento das determinações legais, a Ouvidoria demonstra o comprometimento do Grupo Gazin com as boas práticas do mercado, com respeito aos direitos dos consumidores e, pela busca constante de aprimoramento e melhoria dos relacionamentos estabelecidos com os diversos públicos atendidos.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Ouvidoria realiza o trabalho de recepção e análise de manifestações do público, gera informações e desenvolve ações de correção e melhorias, que auxiliam para a prevenção e reversão de tais reclamações, com o intuito de aumentar o grau de satisfação dos clientes e usuários.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 que os trabalhos sejam desenvolvidos de forma transparente e atinjam os resultados desejados, a Ouvidoria mantém um relacionamento cooperativo com os gestores de produtos e serviços, para que a constante troca de informações seja efetiva para o aprimoramento dos processos. 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570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802" y="6084115"/>
            <a:ext cx="2594198" cy="685633"/>
          </a:xfrm>
          <a:prstGeom prst="rect">
            <a:avLst/>
          </a:prstGeom>
        </p:spPr>
      </p:pic>
      <p:sp>
        <p:nvSpPr>
          <p:cNvPr id="11" name="Título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t-BR" sz="3100" b="1" dirty="0">
                <a:latin typeface="+mn-lt"/>
              </a:rPr>
              <a:t>ORIGEM DAS DEMANDAS </a:t>
            </a:r>
            <a:r>
              <a:rPr lang="pt-BR" dirty="0"/>
              <a:t/>
            </a:r>
            <a:br>
              <a:rPr lang="pt-BR" dirty="0"/>
            </a:br>
            <a:r>
              <a:rPr lang="pt-BR" sz="2000" dirty="0"/>
              <a:t>Dentre os canais disponibilizados para contato com a Ouvidoria, abaixo demonstramos a posição das reclamações catalogadas pela Ouvidoria durante o </a:t>
            </a:r>
            <a:r>
              <a:rPr lang="pt-BR" sz="2000" dirty="0" smtClean="0"/>
              <a:t>segundo </a:t>
            </a:r>
            <a:r>
              <a:rPr lang="pt-BR" sz="2000" dirty="0"/>
              <a:t>semestre de 2023.</a:t>
            </a:r>
            <a:br>
              <a:rPr lang="pt-BR" sz="2000" dirty="0"/>
            </a:br>
            <a:endParaRPr lang="pt-BR" sz="2000" dirty="0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Por </a:t>
            </a:r>
            <a:r>
              <a:rPr lang="pt-BR" dirty="0"/>
              <a:t>canal de comunicação</a:t>
            </a:r>
          </a:p>
          <a:p>
            <a:endParaRPr lang="pt-BR" dirty="0"/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Por critério de avaliação da </a:t>
            </a:r>
            <a:r>
              <a:rPr lang="pt-BR" dirty="0" smtClean="0"/>
              <a:t>demanda</a:t>
            </a:r>
          </a:p>
          <a:p>
            <a:endParaRPr lang="pt-BR" dirty="0"/>
          </a:p>
        </p:txBody>
      </p:sp>
      <p:graphicFrame>
        <p:nvGraphicFramePr>
          <p:cNvPr id="16" name="Espaço Reservado para Conteúdo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68449276"/>
              </p:ext>
            </p:extLst>
          </p:nvPr>
        </p:nvGraphicFramePr>
        <p:xfrm>
          <a:off x="839788" y="23112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Espaço Reservado para Conteúdo 1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59069278"/>
              </p:ext>
            </p:extLst>
          </p:nvPr>
        </p:nvGraphicFramePr>
        <p:xfrm>
          <a:off x="6172200" y="2287159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715481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802" y="6084115"/>
            <a:ext cx="2594198" cy="685633"/>
          </a:xfrm>
          <a:prstGeom prst="rect">
            <a:avLst/>
          </a:prstGeom>
        </p:spPr>
      </p:pic>
      <p:sp>
        <p:nvSpPr>
          <p:cNvPr id="11" name="Título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t-BR" sz="3100" b="1" dirty="0">
                <a:latin typeface="+mn-lt"/>
              </a:rPr>
              <a:t>ORIGEM DAS DEMANDAS </a:t>
            </a:r>
            <a:r>
              <a:rPr lang="pt-BR" dirty="0"/>
              <a:t/>
            </a:r>
            <a:br>
              <a:rPr lang="pt-BR" dirty="0"/>
            </a:br>
            <a:r>
              <a:rPr lang="pt-BR" sz="2000" dirty="0"/>
              <a:t>Dentre os canais disponibilizados para contato com a Ouvidoria, abaixo demonstramos a posição das reclamações catalogadas pela Ouvidoria durante o </a:t>
            </a:r>
            <a:r>
              <a:rPr lang="pt-BR" sz="2000" dirty="0" smtClean="0"/>
              <a:t>segundo </a:t>
            </a:r>
            <a:r>
              <a:rPr lang="pt-BR" sz="2000" dirty="0"/>
              <a:t>semestre de 2023.</a:t>
            </a:r>
            <a:br>
              <a:rPr lang="pt-BR" sz="2000" dirty="0"/>
            </a:br>
            <a:endParaRPr lang="pt-BR" sz="2000" dirty="0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Por região</a:t>
            </a:r>
            <a:endParaRPr lang="pt-BR" dirty="0"/>
          </a:p>
          <a:p>
            <a:endParaRPr lang="pt-BR" dirty="0"/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Por </a:t>
            </a:r>
            <a:r>
              <a:rPr lang="pt-BR" dirty="0" smtClean="0"/>
              <a:t>competência</a:t>
            </a:r>
          </a:p>
          <a:p>
            <a:endParaRPr lang="pt-BR" dirty="0"/>
          </a:p>
        </p:txBody>
      </p:sp>
      <p:graphicFrame>
        <p:nvGraphicFramePr>
          <p:cNvPr id="15" name="Espaço Reservado para Conteúdo 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54911681"/>
              </p:ext>
            </p:extLst>
          </p:nvPr>
        </p:nvGraphicFramePr>
        <p:xfrm>
          <a:off x="839788" y="2319893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Espaço Reservado para Conteúdo 1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78568474"/>
              </p:ext>
            </p:extLst>
          </p:nvPr>
        </p:nvGraphicFramePr>
        <p:xfrm>
          <a:off x="6172200" y="2319893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91837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802" y="6084115"/>
            <a:ext cx="2594198" cy="685633"/>
          </a:xfrm>
          <a:prstGeom prst="rect">
            <a:avLst/>
          </a:prstGeom>
        </p:spPr>
      </p:pic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515599" cy="756649"/>
          </a:xfrm>
        </p:spPr>
        <p:txBody>
          <a:bodyPr>
            <a:normAutofit fontScale="90000"/>
          </a:bodyPr>
          <a:lstStyle/>
          <a:p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200" b="1" dirty="0" smtClean="0">
                <a:latin typeface="+mn-lt"/>
              </a:rPr>
              <a:t>AVALIAÇÃO </a:t>
            </a:r>
            <a:r>
              <a:rPr lang="pt-BR" sz="2200" b="1" dirty="0">
                <a:latin typeface="+mn-lt"/>
              </a:rPr>
              <a:t>DIRETA DA QUALIDADE DO ATENDIMENTO PRESTADO </a:t>
            </a:r>
            <a:r>
              <a:rPr lang="pt-BR" sz="2200" b="1" dirty="0" smtClean="0">
                <a:latin typeface="+mn-lt"/>
              </a:rPr>
              <a:t>PELA OUVIDORIA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half" idx="2"/>
          </p:nvPr>
        </p:nvSpPr>
        <p:spPr>
          <a:xfrm>
            <a:off x="839788" y="1213849"/>
            <a:ext cx="3932237" cy="4655139"/>
          </a:xfrm>
        </p:spPr>
        <p:txBody>
          <a:bodyPr/>
          <a:lstStyle/>
          <a:p>
            <a:pPr algn="just"/>
            <a:r>
              <a:rPr lang="pt-BR" sz="1800" dirty="0"/>
              <a:t>As demandas encaminhadas diretamente para os canais de atendimento d</a:t>
            </a:r>
            <a:r>
              <a:rPr lang="pt-BR" sz="1800" dirty="0" smtClean="0"/>
              <a:t>o </a:t>
            </a:r>
            <a:r>
              <a:rPr lang="pt-BR" sz="1800" dirty="0" err="1" smtClean="0"/>
              <a:t>GazinBank</a:t>
            </a:r>
            <a:r>
              <a:rPr lang="pt-BR" sz="1800" dirty="0" smtClean="0"/>
              <a:t> </a:t>
            </a:r>
            <a:r>
              <a:rPr lang="pt-BR" sz="1800" dirty="0"/>
              <a:t>foram submetidas à avaliação direta da qualidade do atendimento prestado através de instrumento disponibilizado aos clientes e usuários após encerramento das mesmas de acordo com o Art. 16 da Resolução CMN n° 4.860/20. </a:t>
            </a:r>
          </a:p>
          <a:p>
            <a:pPr algn="just"/>
            <a:r>
              <a:rPr lang="pt-BR" sz="1800" dirty="0"/>
              <a:t>O principal canal de avaliação utilizado é um link enviado por e-mail ao cliente.</a:t>
            </a:r>
          </a:p>
          <a:p>
            <a:pPr algn="just"/>
            <a:r>
              <a:rPr lang="pt-BR" sz="1800" dirty="0"/>
              <a:t>No presente semestre, tivemos </a:t>
            </a:r>
            <a:r>
              <a:rPr lang="pt-BR" sz="1800" dirty="0" smtClean="0"/>
              <a:t>16 </a:t>
            </a:r>
            <a:r>
              <a:rPr lang="pt-BR" sz="1800" dirty="0" smtClean="0"/>
              <a:t>(dezesseis</a:t>
            </a:r>
            <a:r>
              <a:rPr lang="pt-BR" sz="1800" dirty="0"/>
              <a:t>) demandas submetidas a avaliação, onde somente 2 (duas) delas foram respondidas, conforme demonstra o </a:t>
            </a:r>
            <a:r>
              <a:rPr lang="pt-BR" sz="1800" dirty="0" smtClean="0"/>
              <a:t>gráfico. </a:t>
            </a:r>
            <a:endParaRPr lang="pt-BR" sz="1800" dirty="0"/>
          </a:p>
          <a:p>
            <a:endParaRPr lang="pt-BR" dirty="0"/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4294967295"/>
          </p:nvPr>
        </p:nvSpPr>
        <p:spPr>
          <a:xfrm>
            <a:off x="7008813" y="1681163"/>
            <a:ext cx="5183187" cy="823912"/>
          </a:xfrm>
        </p:spPr>
        <p:txBody>
          <a:bodyPr/>
          <a:lstStyle/>
          <a:p>
            <a:r>
              <a:rPr lang="pt-BR" dirty="0"/>
              <a:t>Por </a:t>
            </a:r>
            <a:r>
              <a:rPr lang="pt-BR" dirty="0" smtClean="0"/>
              <a:t>competência</a:t>
            </a:r>
          </a:p>
          <a:p>
            <a:endParaRPr lang="pt-BR" dirty="0"/>
          </a:p>
        </p:txBody>
      </p:sp>
      <p:graphicFrame>
        <p:nvGraphicFramePr>
          <p:cNvPr id="16" name="Espaço Reservado para Conteúdo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592220"/>
              </p:ext>
            </p:extLst>
          </p:nvPr>
        </p:nvGraphicFramePr>
        <p:xfrm>
          <a:off x="5611813" y="1214438"/>
          <a:ext cx="6052363" cy="4523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942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802" y="6084115"/>
            <a:ext cx="2594198" cy="685633"/>
          </a:xfrm>
          <a:prstGeom prst="rect">
            <a:avLst/>
          </a:prstGeom>
        </p:spPr>
      </p:pic>
      <p:sp>
        <p:nvSpPr>
          <p:cNvPr id="11" name="Título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800" b="1" dirty="0">
                <a:latin typeface="+mn-lt"/>
              </a:rPr>
              <a:t>CONCLUSÃO </a:t>
            </a:r>
            <a:r>
              <a:rPr lang="pt-BR" sz="2400" dirty="0"/>
              <a:t/>
            </a:r>
            <a:br>
              <a:rPr lang="pt-BR" sz="2400" dirty="0"/>
            </a:br>
            <a:endParaRPr lang="pt-BR" sz="2000" dirty="0"/>
          </a:p>
        </p:txBody>
      </p:sp>
      <p:sp>
        <p:nvSpPr>
          <p:cNvPr id="14" name="Espaço Reservado para Texto 13"/>
          <p:cNvSpPr>
            <a:spLocks noGrp="1"/>
          </p:cNvSpPr>
          <p:nvPr>
            <p:ph idx="1"/>
          </p:nvPr>
        </p:nvSpPr>
        <p:spPr>
          <a:xfrm>
            <a:off x="838200" y="1825625"/>
            <a:ext cx="10405905" cy="4002419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dirty="0"/>
              <a:t>O presente Relatório demonstra que todos os casos submetidos ao setor de Ouvidoria foram tratados com o devido zelo e a diretoria julga como adequada a estrutura de ouvidoria e RDR da instituição para os clientes e usuários que necessitam de atendimento.</a:t>
            </a:r>
          </a:p>
          <a:p>
            <a:pPr marL="0" indent="0" algn="just">
              <a:buNone/>
            </a:pPr>
            <a:r>
              <a:rPr lang="pt-BR" sz="2400" dirty="0"/>
              <a:t>Conforme Resolução CMN n° 4.860/20, serão analisadas sugestões de melhoria, a partir do momento em que houver dificuldades na resolução de fatos relevantes e que se julguem necessárias mudanças. </a:t>
            </a: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pPr marL="0" indent="0" algn="r">
              <a:lnSpc>
                <a:spcPct val="100000"/>
              </a:lnSpc>
              <a:buNone/>
            </a:pPr>
            <a:r>
              <a:rPr lang="pt-BR" sz="2000" b="1" dirty="0"/>
              <a:t>Osmar Aparecido </a:t>
            </a:r>
            <a:r>
              <a:rPr lang="pt-BR" sz="2000" b="1" dirty="0" err="1"/>
              <a:t>Dianim</a:t>
            </a:r>
            <a:r>
              <a:rPr lang="pt-BR" sz="2000" b="1" dirty="0"/>
              <a:t> Della Valentina</a:t>
            </a:r>
            <a:endParaRPr lang="pt-BR" sz="2000" dirty="0"/>
          </a:p>
          <a:p>
            <a:pPr marL="0" indent="0" algn="r">
              <a:lnSpc>
                <a:spcPct val="100000"/>
              </a:lnSpc>
              <a:buNone/>
            </a:pPr>
            <a:r>
              <a:rPr lang="pt-BR" sz="2000" b="1" dirty="0"/>
              <a:t>Diretor </a:t>
            </a:r>
            <a:r>
              <a:rPr lang="pt-BR" sz="2000" b="1" dirty="0" smtClean="0"/>
              <a:t>Presidente</a:t>
            </a:r>
            <a:endParaRPr lang="pt-BR" sz="2000" dirty="0"/>
          </a:p>
          <a:p>
            <a:pPr marL="0" indent="0">
              <a:buNone/>
            </a:pPr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8102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5168</TotalTime>
  <Words>522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ORIGEM DAS DEMANDAS  Dentre os canais disponibilizados para contato com a Ouvidoria, abaixo demonstramos a posição das reclamações catalogadas pela Ouvidoria durante o segundo semestre de 2023. </vt:lpstr>
      <vt:lpstr>ORIGEM DAS DEMANDAS  Dentre os canais disponibilizados para contato com a Ouvidoria, abaixo demonstramos a posição das reclamações catalogadas pela Ouvidoria durante o segundo semestre de 2023. </vt:lpstr>
      <vt:lpstr> AVALIAÇÃO DIRETA DA QUALIDADE DO ATENDIMENTO PRESTADO PELA OUVIDORIA  </vt:lpstr>
      <vt:lpstr> CONCLUSÃO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 Roberto dos Santos Silva</dc:creator>
  <cp:lastModifiedBy>Eduarda Oliveira Almeida</cp:lastModifiedBy>
  <cp:revision>386</cp:revision>
  <cp:lastPrinted>2022-05-10T20:58:41Z</cp:lastPrinted>
  <dcterms:created xsi:type="dcterms:W3CDTF">2021-05-13T19:00:22Z</dcterms:created>
  <dcterms:modified xsi:type="dcterms:W3CDTF">2024-03-07T19:07:58Z</dcterms:modified>
</cp:coreProperties>
</file>